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69" r:id="rId3"/>
    <p:sldId id="270" r:id="rId4"/>
    <p:sldId id="271" r:id="rId5"/>
    <p:sldId id="272" r:id="rId6"/>
    <p:sldId id="267" r:id="rId7"/>
    <p:sldId id="262" r:id="rId8"/>
    <p:sldId id="274" r:id="rId9"/>
    <p:sldId id="275" r:id="rId10"/>
    <p:sldId id="276" r:id="rId11"/>
    <p:sldId id="273" r:id="rId12"/>
    <p:sldId id="277" r:id="rId13"/>
    <p:sldId id="278" r:id="rId14"/>
    <p:sldId id="279" r:id="rId15"/>
    <p:sldId id="280" r:id="rId16"/>
    <p:sldId id="263" r:id="rId17"/>
    <p:sldId id="283" r:id="rId18"/>
    <p:sldId id="282" r:id="rId19"/>
    <p:sldId id="284" r:id="rId20"/>
    <p:sldId id="285" r:id="rId21"/>
    <p:sldId id="264" r:id="rId22"/>
    <p:sldId id="286" r:id="rId23"/>
    <p:sldId id="288" r:id="rId24"/>
    <p:sldId id="287" r:id="rId25"/>
    <p:sldId id="265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9423" autoAdjust="0"/>
  </p:normalViewPr>
  <p:slideViewPr>
    <p:cSldViewPr>
      <p:cViewPr varScale="1">
        <p:scale>
          <a:sx n="115" d="100"/>
          <a:sy n="115" d="100"/>
        </p:scale>
        <p:origin x="-17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66E3B-7B13-43C1-8369-202919D88A9B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4DB6-2003-4A8B-AA5C-B21DAFC735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9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E4DB6-2003-4A8B-AA5C-B21DAFC7357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63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12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5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23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07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82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77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44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16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25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95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0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4461-98C8-4E9D-A6E9-1B1EDF38EB61}" type="datetimeFigureOut">
              <a:rPr lang="ko-KR" altLang="en-US" smtClean="0"/>
              <a:t>2022-11-04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055A-C5CD-4E2C-BAB4-6904131BA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12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16807" y="188640"/>
            <a:ext cx="8575673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966762" y="325542"/>
            <a:ext cx="298100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b="1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TOP 6. </a:t>
            </a:r>
            <a:r>
              <a:rPr lang="ko-KR" altLang="en-US" sz="2300" b="1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한국투자증</a:t>
            </a:r>
            <a:r>
              <a:rPr lang="ko-KR" altLang="en-US" sz="2300" b="1" dirty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62" y="1043273"/>
            <a:ext cx="5925718" cy="148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16807" y="1043273"/>
            <a:ext cx="2454993" cy="1480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43202" y="1137321"/>
            <a:ext cx="22573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HTS, 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 수수료 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환전 수수료 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이벤트혜택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거래가능 시장 ★★★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807" y="2691152"/>
            <a:ext cx="396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이벤</a:t>
            </a:r>
            <a:r>
              <a:rPr lang="ko-KR" altLang="en-US" dirty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트</a:t>
            </a: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 알아보기</a:t>
            </a:r>
            <a:r>
              <a:rPr lang="en-US" altLang="ko-KR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ko-KR" altLang="en-US" dirty="0">
              <a:solidFill>
                <a:srgbClr val="00B050"/>
              </a:solidFill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0" y="3536139"/>
            <a:ext cx="275220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4823" y="3717032"/>
            <a:ext cx="3659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~12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개설 고객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277008" y="3634628"/>
            <a:ext cx="3672408" cy="5760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332917" y="4491605"/>
            <a:ext cx="375936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주식 매매수수료 평생우대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주식 </a:t>
            </a:r>
            <a: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: 0.0036396%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펀드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0.0042087%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387" y="5279594"/>
            <a:ext cx="8593294" cy="94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ISA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는 종합관리 계좌로 국내 상장 주식부터 다양한 금융상품을 한 계좌에서 통합 관리하여 절세효과까지 누릴 수 있는 계좌입니다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수익과 손실을 합산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손익통산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한 순이익에 과세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계좌내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개별 금융상품의 과세 대상 손실을 이익에서 차감하여 세금 줄이는데 효과적이라고 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277008" y="4449794"/>
            <a:ext cx="3871179" cy="7343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4238" y="3140968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29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68" y="632232"/>
            <a:ext cx="2797692" cy="29907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" y="636320"/>
            <a:ext cx="3024336" cy="29866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09" y="676367"/>
            <a:ext cx="2952328" cy="2955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2849" y="3631729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오늘의 </a:t>
            </a:r>
            <a:r>
              <a:rPr lang="ko-KR" altLang="en-US" sz="1000" dirty="0" err="1" smtClean="0">
                <a:latin typeface="MD개성체" pitchFamily="18" charset="-127"/>
                <a:ea typeface="MD개성체" pitchFamily="18" charset="-127"/>
              </a:rPr>
              <a:t>투자점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]</a:t>
            </a:r>
            <a:endParaRPr lang="ko-KR" altLang="en-US" sz="10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5790" y="3622965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오늘의 </a:t>
            </a:r>
            <a:r>
              <a:rPr lang="ko-KR" altLang="en-US" sz="1000" dirty="0" err="1" smtClean="0">
                <a:latin typeface="MD개성체" pitchFamily="18" charset="-127"/>
                <a:ea typeface="MD개성체" pitchFamily="18" charset="-127"/>
              </a:rPr>
              <a:t>투자점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]</a:t>
            </a:r>
            <a:endParaRPr lang="ko-KR" altLang="en-US" sz="10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9900" y="3631737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000" dirty="0" err="1" smtClean="0">
                <a:latin typeface="MD개성체" pitchFamily="18" charset="-127"/>
                <a:ea typeface="MD개성체" pitchFamily="18" charset="-127"/>
              </a:rPr>
              <a:t>챗봇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]</a:t>
            </a:r>
            <a:endParaRPr lang="ko-KR" altLang="en-US" sz="10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45" y="4293096"/>
            <a:ext cx="8928992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단점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]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나무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를 써본 이용자들에 평에 따르면 깔끔하고 빠른 장점이 있으나 다른 증권사에 비해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기능이 별로 없고 리서치 기능이 많이 없어 참고 하셔야 될 것 같습니다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미성년자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비추천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비대면 계좌개설이 안되면 나무를 사용할 수 없고 대신 농협투자증권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QV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사용하면 되는데 대면계좌라 불편하고 수수료가 비싸다고 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622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16807" y="188640"/>
            <a:ext cx="8575673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43202" y="1118408"/>
            <a:ext cx="22573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HTS, 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수수료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환전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이벤트혜택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거래가능 시장 ★★★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6237" y="325542"/>
            <a:ext cx="22525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b="1" dirty="0" smtClean="0">
                <a:solidFill>
                  <a:srgbClr val="FFFF00"/>
                </a:solidFill>
                <a:latin typeface="MD개성체" pitchFamily="18" charset="-127"/>
                <a:ea typeface="MD개성체" pitchFamily="18" charset="-127"/>
              </a:rPr>
              <a:t>TOP 4. KB</a:t>
            </a:r>
            <a:r>
              <a:rPr lang="ko-KR" altLang="en-US" sz="2300" b="1" dirty="0" smtClean="0">
                <a:solidFill>
                  <a:srgbClr val="FFFF00"/>
                </a:solidFill>
                <a:latin typeface="MD개성체" pitchFamily="18" charset="-127"/>
                <a:ea typeface="MD개성체" pitchFamily="18" charset="-127"/>
              </a:rPr>
              <a:t>증권</a:t>
            </a:r>
            <a:endParaRPr lang="ko-KR" altLang="en-US" sz="2300" b="1" dirty="0">
              <a:solidFill>
                <a:srgbClr val="FFFF0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6807" y="1053568"/>
            <a:ext cx="2466000" cy="147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6807" y="2691152"/>
            <a:ext cx="396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이벤</a:t>
            </a:r>
            <a:r>
              <a:rPr lang="ko-KR" altLang="en-US" dirty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트</a:t>
            </a: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 알아보기</a:t>
            </a:r>
            <a:r>
              <a:rPr lang="en-US" altLang="ko-KR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ko-KR" altLang="en-US" dirty="0">
              <a:solidFill>
                <a:srgbClr val="00B05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830" y="3014317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16" y="5157192"/>
            <a:ext cx="7585731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쿠폰 사용 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다운로드일부터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일간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쿠폰 사용 조건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계좌에서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주식 및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ETF 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만원 이상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거래시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쿠폰 사용 매체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MTS(M-able/M-mini)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에서만 사용 가능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지급 방법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대상자 조회 후 결과 페이지에서 다운로드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※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주식 체결 시 쿠폰금액 지급을 위해 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만원 이상 잔여한도가 필요하므로 쿠폰다운로드 후 한도 관리 필요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7" y="3432938"/>
            <a:ext cx="2961165" cy="16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053568"/>
            <a:ext cx="5904656" cy="14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5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774" y="266015"/>
            <a:ext cx="65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2.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신규개설 이벤트 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온라인 국내주식 위탁 수수료 평생혜택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)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235" y="3612356"/>
            <a:ext cx="3887603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4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 12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주민번호 기준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증권 위탁최초 고객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※ 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현대증권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)KB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투자증권 개설이력 포함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조건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기간 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증권 비대면 계좌개설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※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주식거래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위탁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계좌 개설 필수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※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당사 채널인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M-able, M-able mini, 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모바일웹에서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계좌 개설 필수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41168"/>
            <a:ext cx="453733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37" y="3768565"/>
            <a:ext cx="23050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31219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2.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신규개설 이벤트 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웰컴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초이스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 쿠폰 이벤트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)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744404"/>
            <a:ext cx="621356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7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9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>
                <a:latin typeface="MD개성체" pitchFamily="18" charset="-127"/>
                <a:ea typeface="MD개성체" pitchFamily="18" charset="-127"/>
              </a:rPr>
              <a:t>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*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상기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기간내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계좌계설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개월 이내 이벤트 신청 시 수수료 혜택 적용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비대면 계좌개설 고객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위탁최초신규 또는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장기미거래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코스피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코스닥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코넥스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기준 </a:t>
            </a:r>
            <a: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0.0044792% </a:t>
            </a:r>
            <a:r>
              <a:rPr lang="ko-KR" altLang="en-US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부과</a:t>
            </a:r>
            <a:endParaRPr lang="ko-KR" altLang="en-US" sz="1300" b="1" dirty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558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6015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3.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해외 주식 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47697"/>
            <a:ext cx="6837128" cy="3393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증권 해외선물 신규고객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실거래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할인수수료 제공 이벤트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당사 해외선물 개인 신규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장기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미거래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고객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법인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협의수수료 적용 중인 계좌 제외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- (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장기미거래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고객은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5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이후 거래 없는 고객으로 한정합니다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22.9.5 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~10.28 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신청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유선신청 필수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글로벌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BK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솔루션부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02-6114-1550)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아래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종목 온라인 거래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(HTS/MTS)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할인수수료 제공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- </a:t>
            </a:r>
            <a:r>
              <a:rPr lang="ko-KR" altLang="en-US" sz="1300" dirty="0" smtClean="0">
                <a:solidFill>
                  <a:srgbClr val="7030A0"/>
                </a:solidFill>
                <a:latin typeface="MD개성체" pitchFamily="18" charset="-127"/>
                <a:ea typeface="MD개성체" pitchFamily="18" charset="-127"/>
              </a:rPr>
              <a:t>할인 수수료</a:t>
            </a:r>
            <a:r>
              <a:rPr lang="en-US" altLang="ko-KR" sz="1300" dirty="0" smtClean="0">
                <a:solidFill>
                  <a:srgbClr val="7030A0"/>
                </a:solidFill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solidFill>
                  <a:srgbClr val="7030A0"/>
                </a:solidFill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*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미니상품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USD 2.50/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계약당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*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마이크로상품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USD 0.85/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계약당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※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기간 내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신청일로부터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개월간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할인 수수료 적용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6" y="4221088"/>
            <a:ext cx="4248473" cy="23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7"/>
            <a:ext cx="4032448" cy="23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구름 5"/>
          <p:cNvSpPr/>
          <p:nvPr/>
        </p:nvSpPr>
        <p:spPr>
          <a:xfrm>
            <a:off x="5868144" y="2276872"/>
            <a:ext cx="2952328" cy="151216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228184" y="2679013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latin typeface="MD개성체" pitchFamily="18" charset="-127"/>
                <a:ea typeface="MD개성체" pitchFamily="18" charset="-127"/>
              </a:rPr>
              <a:t>이 외에 </a:t>
            </a:r>
            <a:r>
              <a:rPr lang="en-US" altLang="ko-KR" sz="9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9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900" dirty="0" smtClean="0">
                <a:latin typeface="MD개성체" pitchFamily="18" charset="-127"/>
                <a:ea typeface="MD개성체" pitchFamily="18" charset="-127"/>
              </a:rPr>
              <a:t>해외선물 모의투자 대회 및</a:t>
            </a:r>
            <a:r>
              <a:rPr lang="en-US" altLang="ko-KR" sz="9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9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900" dirty="0" smtClean="0">
                <a:latin typeface="MD개성체" pitchFamily="18" charset="-127"/>
                <a:ea typeface="MD개성체" pitchFamily="18" charset="-127"/>
              </a:rPr>
              <a:t>쿠폰 증정 등 해외 이벤트가 있으니</a:t>
            </a:r>
            <a:r>
              <a:rPr lang="en-US" altLang="ko-KR" sz="9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9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900" dirty="0" smtClean="0">
                <a:latin typeface="MD개성체" pitchFamily="18" charset="-127"/>
                <a:ea typeface="MD개성체" pitchFamily="18" charset="-127"/>
              </a:rPr>
              <a:t>같이 참고하고 보면 좋을 거 같습니다 </a:t>
            </a:r>
            <a:endParaRPr lang="ko-KR" altLang="en-US" sz="9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154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3284984"/>
            <a:ext cx="8712967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M-able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초기화면의 중앙에는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코스피와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코스닥 지수 추이를 보여주는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주요지수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가 배치돼 있으며 이를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스크롤링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상하이동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하면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투자자 매매동향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’, 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 시각 헤드라인 뉴스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’, ‘KB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리서치 시황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’, 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 랭킹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’, ‘KB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리서치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추천주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를 차례로 볼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 가운데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리서치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추천주를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들어가보면 다시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대형주 추천종목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’, ‘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중소형주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추천종목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 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미국주식 추천종목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’, 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중국주식 추천종목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 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글로벌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ETF’ 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한국상장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ETF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로 소분류 해놓았습니다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추천주에는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SK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하이닉스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LG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이노텍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한화솔루션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현대해상 등이 소개돼 있는데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주가가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오른것도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있고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내린종목도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 정보들은 무료서비스로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증권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를 이용하시는 분들이라면 언제든 들어가서 보실 수 있고 만약 모두가 알고 있는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정보말고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나만 알고 싶은 정보를 원한다면 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니즈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(needs)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를 충족시켜주는 서비스가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프라임클럽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프라임클럽은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증권방송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오늘의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추천주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 추천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시장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테마주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분석은 물론이고 전문가 도움이 필요할 경우 전담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PB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컨설팅도 받을 수 있는 유료 구독 서비스입니다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구독료는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만원으로 비교적 저렴합니다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증권은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프라임클럽과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더불어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M-able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 신경을 썼다 싶은 기능은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프라임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상담톡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으로 글자 그대로 종목을 상담할 수 있는 기능인데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증권 업계 최초 투자정보 구독 서비스라고 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30" y="692696"/>
            <a:ext cx="5562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27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67" y="980728"/>
            <a:ext cx="871296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초기화면 왼쪽 하단에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메뉴바가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있는데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메뉴바를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누르면 국내주식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CFD,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선물옵션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야간선물옵션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실전투자대회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주식선물하기 등이 차례로 나옵니다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 가운데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주식 선물하기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M-able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의 인기 메뉴이며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카카오톡의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선물하기 기능처럼 주식도 선물할 수 있게 됐습니다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선물하는 방법도 간편한데 상대방의 이름과 휴대폰 번호만 알면 간편하게 주식을 선물할 수 있고 자신이 보유한 국내 상장 주식을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300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만원까지 선물 가능하고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선물받는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사람도 알림 문자의 선물 코드만 입력하면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KB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증권의 계좌가 없더라도 비대면 계좌 개설 후 선물을 받을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96" y="501353"/>
            <a:ext cx="8856984" cy="34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▶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주식 선물하기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휴대폰 번호만 알면 간편 선물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73016"/>
            <a:ext cx="8856984" cy="34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▶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관심종목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 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내가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원하는대로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편집과 크기조절을 동시에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3" y="4149080"/>
            <a:ext cx="8712967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M-able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의 관심종목은 글자크기를 키우고 싶을 경우 버튼을 통해 글자크기를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125%, 150%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까지 글자크기를 변경할 수 있도록 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 부분은 작은 글씨에 불편함을 느끼는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중장년층을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고려한 점이 좋다고 생각했고 관심종목 편집은 상단의 추가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편집 버튼을 통해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한줄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두줄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격차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분할 방식 중 하나의 방식으로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정렬안함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종목명순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현재가순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대비순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등락률순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거래량 순 중 하나로 볼 수 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관심종목의 정보는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터치시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해당 종목관련 정보확인이 가능합니다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또한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관심종목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롱탭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길게터치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시 해당 종목을 빠르게 편집할 수 있고 국내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해외지수 확인은 하단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티커를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통해 지수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뉴스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공시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잔고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미체결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등 정보확인 및 수정이 가능합니다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관심의 종목의 추가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편집이 수월해 사용이 편하고 관심종목은 한 파트에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개까지 추가가 가능합니다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120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190" y="4221088"/>
            <a:ext cx="427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/>
            </a:r>
            <a:br>
              <a:rPr lang="en-US" altLang="ko-KR" sz="1200" dirty="0" smtClean="0">
                <a:latin typeface="HY강M" pitchFamily="18" charset="-127"/>
                <a:ea typeface="HY강M" pitchFamily="18" charset="-127"/>
              </a:rPr>
            </a:b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  </a:t>
            </a:r>
            <a:endParaRPr lang="ko-KR" altLang="en-US" sz="12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16807" y="188640"/>
            <a:ext cx="8575673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0331" y="1147037"/>
            <a:ext cx="24482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HTS, 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 수수료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환전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이벤트혜택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거래가능 시장 ★★★★★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9444" y="325542"/>
            <a:ext cx="239039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b="1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TOP 3. </a:t>
            </a:r>
            <a:r>
              <a:rPr lang="ko-KR" altLang="en-US" sz="2300" b="1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삼성증권</a:t>
            </a:r>
            <a:endParaRPr lang="ko-KR" altLang="en-US" sz="2300" b="1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6806" y="1053568"/>
            <a:ext cx="2599009" cy="147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16807" y="2691152"/>
            <a:ext cx="396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이벤</a:t>
            </a:r>
            <a:r>
              <a:rPr lang="ko-KR" altLang="en-US" dirty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트</a:t>
            </a: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 알아보기</a:t>
            </a:r>
            <a:r>
              <a:rPr lang="en-US" altLang="ko-KR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ko-KR" altLang="en-US" dirty="0">
              <a:solidFill>
                <a:srgbClr val="00B05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830" y="3014317"/>
            <a:ext cx="748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이벤트 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–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국내주식 온라인 위탁거래수수료 평생혜택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277008" y="3634628"/>
            <a:ext cx="4647034" cy="6584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289440" y="3695104"/>
            <a:ext cx="46346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~12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중 개인종합자산관리계좌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(ISA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개설 고객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277008" y="4474761"/>
            <a:ext cx="4212815" cy="7343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32916" y="4516572"/>
            <a:ext cx="415690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주식 매매수수료 평생우대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주식 </a:t>
            </a:r>
            <a: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: 0.0036396% 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ETF/ENT : 0.0042087%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9" y="3789040"/>
            <a:ext cx="295232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5290" y="5589240"/>
            <a:ext cx="530145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 매체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온라인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en-US" altLang="ko-KR" sz="1300" dirty="0" err="1" smtClean="0">
                <a:latin typeface="MD개성체" pitchFamily="18" charset="-127"/>
                <a:ea typeface="MD개성체" pitchFamily="18" charset="-127"/>
              </a:rPr>
              <a:t>mPOP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모바일앱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], HTS/DTS,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홈페이지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대상종목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국내주식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[ELW,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K-OTC,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선물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옵션 제외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]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75" y="1044286"/>
            <a:ext cx="5795846" cy="148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6015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2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신규개설 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44404"/>
            <a:ext cx="856895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*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상기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기간내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계좌계설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개월 이내 이벤트 신청 시 수수료 혜택 적용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신규고객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주민번호 기준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이후 최초 개설 신규고객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휴면고객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2019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~2021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24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기간 내 국내 주식 거래가 없으면서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2021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24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삼성증권 보유 계좌 총 잔고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만원 미만 고객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           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※2019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~ 2021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12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월까지의 신규 고객은 제외 </a:t>
            </a:r>
            <a:endParaRPr lang="en-US" altLang="ko-KR" sz="1300" dirty="0" smtClean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 매체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온라인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en-US" altLang="ko-KR" sz="1300" dirty="0" err="1" smtClean="0">
                <a:latin typeface="MD개성체" pitchFamily="18" charset="-127"/>
                <a:ea typeface="MD개성체" pitchFamily="18" charset="-127"/>
              </a:rPr>
              <a:t>mPOP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모바일앱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]. HTS/DTS,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홈페이지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오늘의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투자앱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대상종목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(ELW,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선물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옵션 제외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기간 중 개설 된 최초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01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비대면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계좌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평생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 표기 계좌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에서 온라인 국내주식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위탁거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위탁거래 수수료 평생혜택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혜택수수료율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-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코스닥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코넥스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: 0.0036396%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-ETF/ETN 0.0042087%, K-OTC 0.0909187%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480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7990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3.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해외 주식 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2708920"/>
            <a:ext cx="8606843" cy="3993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‘22.1.1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부터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‘22.6.30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까지 삼성증권에서 해외주식 거래가 없는 고객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적용기간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신청일로부터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제공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신청 계좌에서 혜택 적용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기간내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해외주식 거래 시 매년 자동연장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 매체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온라인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모바일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HTS/DTS,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홈페이지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신청 시 선택한 비대면 계좌에서 대상국가 별 거래수수료 혜택 제공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① 미국주식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신청일로부터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개월간 온라인 채널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매수수수료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0%,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매도수수료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0.00229%~)</a:t>
            </a:r>
            <a:b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개월간 온라인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채널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미국주식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0.09% ~,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미국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ETF 0.045%~)</a:t>
            </a:r>
            <a:b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*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매수 기준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매도 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0.00229% [SEC Fee]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추가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*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미국주식 매수수수료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0%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혜택은 신청일로부터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개월간만 적용되며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연장 시에는 적용되지 않습니다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② 중국주식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후당통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홍콩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유럽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6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개국 주식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[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영국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독일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프랑스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벨기에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네덜란드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포르투갈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]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신청일로부터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년간 온라인 채널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해외채널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0.09% ~,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ETF/ETN 0.045%~)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8" y="635347"/>
            <a:ext cx="5472608" cy="185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67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79" y="4221088"/>
            <a:ext cx="892899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삼성증권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White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테마를 적용하여 오래 머물러도 피로감 없이 쾌적하게 볼 수 있으며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정보가 직관적으로 읽히도록 가동성 높은 글꼴과 스타일을 적용하였습니다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또한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MY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와 전체 메뉴는 언제나 사용할 수 있게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즐겨찾기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바 양 끝에 고정하면서 사용하기 쉽게 해놓은 점이 큰 장점이었습니다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증권사를 고민할 때 삼성이니까 믿고 안전하게 이용할 수 있겠다 생각하여 삼성증권을 선택하신 분들도 꽤 되는데 화려하지 않은 디자인과 편의성에 초보자들이 거부감 들지 않고 쉽게 이용할 수 있도록 만들어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놓은게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좋았습니다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764704"/>
            <a:ext cx="1552575" cy="310827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19" y="766836"/>
            <a:ext cx="1524000" cy="311040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19" y="766836"/>
            <a:ext cx="1524000" cy="310614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19" y="766836"/>
            <a:ext cx="1524000" cy="310614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17" y="766835"/>
            <a:ext cx="1514475" cy="310827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24" y="766836"/>
            <a:ext cx="1552575" cy="31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0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6015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2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신규개설 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5348"/>
            <a:ext cx="3823146" cy="156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4355976" y="646882"/>
            <a:ext cx="3672408" cy="12249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69033" y="625834"/>
            <a:ext cx="3591048" cy="1245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7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>
                <a:latin typeface="MD개성체" pitchFamily="18" charset="-127"/>
                <a:ea typeface="MD개성체" pitchFamily="18" charset="-127"/>
              </a:rPr>
              <a:t>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~8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>
                <a:latin typeface="MD개성체" pitchFamily="18" charset="-127"/>
                <a:ea typeface="MD개성체" pitchFamily="18" charset="-127"/>
              </a:rPr>
              <a:t>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한국투자증권 주식계좌 최초 신규 고객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뱅키스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계좌 한정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영업점 계좌 제외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신청 및 마케팅 동의필수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200" y="2534999"/>
            <a:ext cx="5261377" cy="945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개설만해도 국내 대표기업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KOSPI 200 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100%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지급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* KOSPI 200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 중 추첨 지급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*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추첨일 제외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영업일 후 지급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1911572" cy="129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3573016"/>
            <a:ext cx="405271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2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국내주식 평생우대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!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온라인 거래 수수료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*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거래대금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100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만원당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36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원 부과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</a:t>
            </a:r>
            <a:r>
              <a:rPr lang="en-US" altLang="ko-KR" sz="1300" b="1" u="sng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* </a:t>
            </a:r>
            <a:r>
              <a:rPr lang="ko-KR" altLang="en-US" sz="1300" b="1" u="sng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온라인 우대 </a:t>
            </a:r>
            <a:r>
              <a:rPr lang="ko-KR" altLang="en-US" sz="1300" b="1" u="sng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수수료율</a:t>
            </a:r>
            <a:r>
              <a:rPr lang="ko-KR" altLang="en-US" sz="1300" b="1" u="sng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b="1" u="sng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(0.0036396%)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387" y="4773561"/>
            <a:ext cx="5035353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개설하고 국내주식 거래하면 구간별 최대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만원 지급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*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신규계좌 거래이벤트 별도 신청 필수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719822"/>
            <a:ext cx="89289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수급 확인하기 좋은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외국인이나 기관 수급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프로그램 매매 확인하기 편하면서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VI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 확인도 쉽습니다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시간도 빠르고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직관적입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속도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디자인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속도도 빠른 편이고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주문을 위한 화면도 누구나 직관적으로 이해하기 쉽게 만들어놓았습니다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디자인이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깔끔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합니다 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리포트 확인 좋음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나만의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AI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추천 서비스나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삼성퀀트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고수들의 종목 등 리포트가 읽어볼 만 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특히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고수들의 종목은 상위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1000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명을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분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4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시에 집계하여 보여줍니다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8" y="3783160"/>
            <a:ext cx="89289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1.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삼성증권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CMA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와 매매계좌 분리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-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호불호가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있을 수 있지만 </a:t>
            </a:r>
            <a:r>
              <a:rPr lang="en-US" altLang="ko-KR" sz="1300" dirty="0" err="1" smtClean="0">
                <a:latin typeface="MD개성체" pitchFamily="18" charset="-127"/>
                <a:ea typeface="MD개성체" pitchFamily="18" charset="-127"/>
              </a:rPr>
              <a:t>cma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와 증권계좌가 분리되어서 매매할 때 불편할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통합계좌를 사용하면    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되지만 아닌 분들은 당황하실 수 있으니 참고 해주시면 되세요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2. 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재로그인이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잦다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-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재로그인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하라는 말이 가끔 나올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23" y="3933056"/>
            <a:ext cx="732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단</a:t>
            </a:r>
            <a:r>
              <a:rPr lang="ko-KR" altLang="en-US" sz="1500" dirty="0">
                <a:latin typeface="MD개성체" pitchFamily="18" charset="-127"/>
                <a:ea typeface="MD개성체" pitchFamily="18" charset="-127"/>
              </a:rPr>
              <a:t>점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]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838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16807" y="188640"/>
            <a:ext cx="8575673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66762" y="325542"/>
            <a:ext cx="29386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b="1" dirty="0" smtClean="0">
                <a:solidFill>
                  <a:schemeClr val="accent6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TOP 2</a:t>
            </a:r>
            <a:r>
              <a:rPr lang="en-US" altLang="ko-KR" sz="2300" b="1" smtClean="0">
                <a:solidFill>
                  <a:schemeClr val="accent6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2300" b="1" dirty="0" err="1" smtClean="0">
                <a:solidFill>
                  <a:schemeClr val="accent6">
                    <a:lumMod val="75000"/>
                  </a:schemeClr>
                </a:solidFill>
                <a:latin typeface="MD개성체" pitchFamily="18" charset="-127"/>
                <a:ea typeface="MD개성체" pitchFamily="18" charset="-127"/>
              </a:rPr>
              <a:t>미래에셋증권</a:t>
            </a:r>
            <a:endParaRPr lang="ko-KR" altLang="en-US" sz="2300" b="1" dirty="0">
              <a:solidFill>
                <a:schemeClr val="accent6">
                  <a:lumMod val="75000"/>
                </a:schemeClr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6806" y="1053568"/>
            <a:ext cx="2599009" cy="147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43202" y="1118408"/>
            <a:ext cx="22573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HTS, 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수수료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환전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이벤트혜택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거래가능 시장 ★★★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807" y="2691152"/>
            <a:ext cx="396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이벤</a:t>
            </a:r>
            <a:r>
              <a:rPr lang="ko-KR" altLang="en-US" dirty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트</a:t>
            </a: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 알아보기</a:t>
            </a:r>
            <a:r>
              <a:rPr lang="en-US" altLang="ko-KR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ko-KR" altLang="en-US" dirty="0">
              <a:solidFill>
                <a:srgbClr val="00B05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830" y="3014317"/>
            <a:ext cx="85981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sz="1700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이벤트 </a:t>
            </a:r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– </a:t>
            </a:r>
            <a:r>
              <a:rPr lang="ko-KR" altLang="en-US" sz="1700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다이렉트</a:t>
            </a:r>
            <a:r>
              <a:rPr lang="ko-KR" altLang="en-US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700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평생우대 </a:t>
            </a:r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국내주식 온라인거래 수수료</a:t>
            </a:r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endParaRPr lang="ko-KR" altLang="en-US" sz="1700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77008" y="3634628"/>
            <a:ext cx="4647034" cy="6584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89440" y="3695104"/>
            <a:ext cx="44582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~12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년에 개설된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다이렉트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ISA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에 한해 적용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2916" y="4516572"/>
            <a:ext cx="282962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주식 매매수수료 평생우대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주식 </a:t>
            </a:r>
            <a: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: 0.0036396%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277008" y="4474761"/>
            <a:ext cx="4212815" cy="7343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6806" y="5517232"/>
            <a:ext cx="5666936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※ </a:t>
            </a:r>
            <a:r>
              <a:rPr lang="ko-KR" altLang="en-US" sz="1500" dirty="0" err="1" smtClean="0">
                <a:latin typeface="MD개성체" pitchFamily="18" charset="-127"/>
                <a:ea typeface="MD개성체" pitchFamily="18" charset="-127"/>
              </a:rPr>
              <a:t>다이렉트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 계좌란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?</a:t>
            </a:r>
            <a:b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비대면 개설 시 </a:t>
            </a:r>
            <a:r>
              <a:rPr lang="ko-KR" altLang="en-US" sz="1500" dirty="0" err="1" smtClean="0">
                <a:latin typeface="MD개성체" pitchFamily="18" charset="-127"/>
                <a:ea typeface="MD개성체" pitchFamily="18" charset="-127"/>
              </a:rPr>
              <a:t>관리점을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500" dirty="0" err="1" smtClean="0">
                <a:latin typeface="MD개성체" pitchFamily="18" charset="-127"/>
                <a:ea typeface="MD개성체" pitchFamily="18" charset="-127"/>
              </a:rPr>
              <a:t>다이렉트로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 지정한 계좌를 말합니다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   (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참고 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500" dirty="0" err="1" smtClean="0">
                <a:latin typeface="MD개성체" pitchFamily="18" charset="-127"/>
                <a:ea typeface="MD개성체" pitchFamily="18" charset="-127"/>
              </a:rPr>
              <a:t>다이렉트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 계좌 온라인 거래 기본 수수료 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0.014%)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5" y="3501008"/>
            <a:ext cx="2992340" cy="183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053568"/>
            <a:ext cx="5832648" cy="14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4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6015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2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신규개설 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020" y="629253"/>
            <a:ext cx="8568952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6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() ~ 11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당사 최초 신규 또는 주식 휴면고객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EVENT 1.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비대면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다이렉트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주식계좌 개설만 해도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수수료 평생 우대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-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해외주식 온라인 거래수수료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: 0.07%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국가별 제비용 발생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미국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중국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홍콩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일본에 한함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환전우대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1USD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당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원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(USD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환전에 한함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KRW -&gt; USD, USD -&gt; KRW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계좌 개설일로부터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년간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해외주식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유거래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단위 평생 적용기간 연장가능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단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 종료일 거래는 미포함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국내주식 평생우대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온라인 거래수수료 평생우대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0.0036396%(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추후변동가능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EVENT2.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비대면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다이렉트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주식계좌 개설하면 글로벌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슈퍼딜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응모권이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100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신청 필수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01467"/>
            <a:ext cx="2267743" cy="265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01467"/>
            <a:ext cx="2232248" cy="265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01465"/>
            <a:ext cx="2426118" cy="26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10" y="4201466"/>
            <a:ext cx="2217890" cy="265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59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48680"/>
            <a:ext cx="89289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편리한 매수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매도 기능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–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주식과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ELW, ETF, ETN,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선물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옵션 등 매매 가능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다양한 주문 서비스 제공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–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호가주문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일반주문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예약주문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자동주문 등 제공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시세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알리미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기능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–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종목별 시세 감지하여 메시지로 보내줌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지수 변화를 메시지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알람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가능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다양한 차트 기능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미래에셋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들어가게 되면 우선 홈 화면이 나오면서 국내주식과 내가 검색해 본 종목시세를 한눈에 볼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밑으로 내려보면 현재 실시간 종목 순위가 나오면서 카테고리 별로 한눈의 보기 쉽게 그 날의 오른 종목을 볼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미래에셋에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는 이번에 새로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리뉴얼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하면서 더욱 더 보기 쉽고 깔끔하게 정렬해놓은 것이 좋았고 빠르고 가벼워서 좋았습니다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또한 다양한 주문 화면으로 원하는 화면으로 선택하여 주문할 수 있는 점도 장점이라고 볼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미래에셋은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뿐만 아니라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까지 다양한 메뉴와 한눈에 볼 수 있게 되어 있기 때문에 많이들 찾지 않나 싶습니다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816424" cy="23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9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48680"/>
            <a:ext cx="89289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단점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250" dirty="0" smtClean="0">
                <a:latin typeface="MD개성체" pitchFamily="18" charset="-127"/>
                <a:ea typeface="MD개성체" pitchFamily="18" charset="-127"/>
              </a:rPr>
              <a:t>사실 </a:t>
            </a:r>
            <a:r>
              <a:rPr lang="ko-KR" altLang="en-US" sz="1250" dirty="0" err="1" smtClean="0">
                <a:latin typeface="MD개성체" pitchFamily="18" charset="-127"/>
                <a:ea typeface="MD개성체" pitchFamily="18" charset="-127"/>
              </a:rPr>
              <a:t>미래에셋을</a:t>
            </a:r>
            <a:r>
              <a:rPr lang="ko-KR" altLang="en-US" sz="1250" dirty="0" smtClean="0">
                <a:latin typeface="MD개성체" pitchFamily="18" charset="-127"/>
                <a:ea typeface="MD개성체" pitchFamily="18" charset="-127"/>
              </a:rPr>
              <a:t> 이용하면서 저는 크게 불편함을 </a:t>
            </a:r>
            <a:r>
              <a:rPr lang="ko-KR" altLang="en-US" sz="1250" dirty="0" err="1" smtClean="0">
                <a:latin typeface="MD개성체" pitchFamily="18" charset="-127"/>
                <a:ea typeface="MD개성체" pitchFamily="18" charset="-127"/>
              </a:rPr>
              <a:t>느낀점은</a:t>
            </a:r>
            <a:r>
              <a:rPr lang="ko-KR" altLang="en-US" sz="1250" dirty="0" smtClean="0">
                <a:latin typeface="MD개성체" pitchFamily="18" charset="-127"/>
                <a:ea typeface="MD개성체" pitchFamily="18" charset="-127"/>
              </a:rPr>
              <a:t> 없지만 많이 알려진 단점들에 대해 안내 드리도록 하겠습니다</a:t>
            </a:r>
            <a:r>
              <a:rPr lang="en-US" altLang="ko-KR" sz="1250" dirty="0" smtClean="0">
                <a:latin typeface="MD개성체" pitchFamily="18" charset="-127"/>
                <a:ea typeface="MD개성체" pitchFamily="18" charset="-127"/>
              </a:rPr>
              <a:t>.</a:t>
            </a:r>
            <a:br>
              <a:rPr lang="en-US" altLang="ko-KR" sz="1250" dirty="0" smtClean="0">
                <a:latin typeface="MD개성체" pitchFamily="18" charset="-127"/>
                <a:ea typeface="MD개성체" pitchFamily="18" charset="-127"/>
              </a:rPr>
            </a:br>
            <a:endParaRPr lang="en-US" altLang="ko-KR" sz="1250" dirty="0" smtClean="0">
              <a:latin typeface="MD개성체" pitchFamily="18" charset="-127"/>
              <a:ea typeface="MD개성체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CMA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와 계좌가 분리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예수금이 조금 남았을 경우 계좌이체하기가 불편합니다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직관적이지 않은 인터페이스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나쁘지는 않지만 개인적으로 알아보기 힘든 인터페이스를 가지고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특히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매매내역이나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순수익금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등 알아보기가 다른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주식앱에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비해서는 불편합니다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외인과 기관 수급 그래프 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동도 잘 안됩니다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63209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16807" y="188640"/>
            <a:ext cx="8575673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98072" y="325542"/>
            <a:ext cx="239039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b="1" dirty="0" smtClean="0">
                <a:solidFill>
                  <a:schemeClr val="accent2"/>
                </a:solidFill>
                <a:latin typeface="MD개성체" pitchFamily="18" charset="-127"/>
                <a:ea typeface="MD개성체" pitchFamily="18" charset="-127"/>
              </a:rPr>
              <a:t>TOP </a:t>
            </a:r>
            <a:r>
              <a:rPr lang="en-US" altLang="ko-KR" sz="2300" b="1" dirty="0">
                <a:solidFill>
                  <a:schemeClr val="accent2"/>
                </a:solidFill>
                <a:latin typeface="MD개성체" pitchFamily="18" charset="-127"/>
                <a:ea typeface="MD개성체" pitchFamily="18" charset="-127"/>
              </a:rPr>
              <a:t>1</a:t>
            </a:r>
            <a:r>
              <a:rPr lang="en-US" altLang="ko-KR" sz="2300" b="1" dirty="0" smtClean="0">
                <a:solidFill>
                  <a:schemeClr val="accent2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2300" b="1" dirty="0" err="1" smtClean="0">
                <a:solidFill>
                  <a:schemeClr val="accent2"/>
                </a:solidFill>
                <a:latin typeface="MD개성체" pitchFamily="18" charset="-127"/>
                <a:ea typeface="MD개성체" pitchFamily="18" charset="-127"/>
              </a:rPr>
              <a:t>키움증권</a:t>
            </a:r>
            <a:endParaRPr lang="ko-KR" altLang="en-US" sz="2300" b="1" dirty="0">
              <a:solidFill>
                <a:schemeClr val="accent2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202" y="1118408"/>
            <a:ext cx="22573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HTS, 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수수료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환전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이벤트혜택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거래가능 시장 ★★★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6806" y="1053568"/>
            <a:ext cx="2599009" cy="147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16807" y="2691152"/>
            <a:ext cx="396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이벤</a:t>
            </a:r>
            <a:r>
              <a:rPr lang="ko-KR" altLang="en-US" dirty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트</a:t>
            </a: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 알아보기</a:t>
            </a:r>
            <a:r>
              <a:rPr lang="en-US" altLang="ko-KR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ko-KR" altLang="en-US" dirty="0">
              <a:solidFill>
                <a:srgbClr val="00B05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830" y="3014317"/>
            <a:ext cx="859817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sz="1700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이벤트 </a:t>
            </a:r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– </a:t>
            </a:r>
            <a:r>
              <a:rPr lang="ko-KR" altLang="en-US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이벤트 신청만 해도 수수료 할인 쿠폰 </a:t>
            </a:r>
            <a:r>
              <a:rPr lang="en-US" altLang="ko-KR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5</a:t>
            </a:r>
            <a:r>
              <a:rPr lang="ko-KR" altLang="en-US" sz="1700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만원 </a:t>
            </a:r>
            <a:endParaRPr lang="ko-KR" altLang="en-US" sz="1700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245446" y="3634628"/>
            <a:ext cx="4647034" cy="6584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55976" y="3717640"/>
            <a:ext cx="38170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9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>
                <a:latin typeface="MD개성체" pitchFamily="18" charset="-127"/>
                <a:ea typeface="MD개성체" pitchFamily="18" charset="-127"/>
              </a:rPr>
              <a:t>월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고객번호 기준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회 참여 가능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310" y="5373216"/>
            <a:ext cx="83991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EVENT 1. 100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만원 이상 입금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이전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 해도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순증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금액에 따라 최대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만원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EVENT 2.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계좌개설만 해도 무료 체험 지원금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천원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6" y="3481076"/>
            <a:ext cx="3581789" cy="13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30729" y="4509120"/>
            <a:ext cx="3313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※ </a:t>
            </a:r>
            <a:r>
              <a:rPr lang="ko-KR" altLang="en-US" sz="1300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ko-KR" altLang="en-US" sz="1300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계좌에서만 사용 가능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   (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유관기관 수수료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0.0036396%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제외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)</a:t>
            </a:r>
            <a:endParaRPr lang="ko-KR" altLang="en-US" sz="1300" dirty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3568"/>
            <a:ext cx="5832648" cy="14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6015"/>
            <a:ext cx="705678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2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신규개설 이벤트 </a:t>
            </a:r>
            <a:endParaRPr lang="en-US" altLang="ko-KR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  <a:p>
            <a:endParaRPr lang="en-US" altLang="ko-KR" dirty="0" smtClean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최대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6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개월 수수료 할인혜택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784" y="1240229"/>
            <a:ext cx="856895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7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29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9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28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키움증권에서의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신규고객 및 휴면고객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신청필수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ISA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계좌는 적용 대상에서 제외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신규고객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기간 내 최초 주식계좌 개설 고객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휴면고객 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시작일 기준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6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개월간 거래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무고객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및 주식평가금액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“0”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원인 고객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주식평가금액 판단 일자 기준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결제 기준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체결일로부터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영업일 후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))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- 2022.02.01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이전 계좌개설 고객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휴면 기준 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2022.01.29~2022.07.28 (6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개월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[ </a:t>
            </a:r>
            <a:r>
              <a:rPr lang="ko-KR" altLang="en-US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유관기간수수료만 부과 </a:t>
            </a:r>
            <a: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(0.0036396%) ]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116632"/>
            <a:ext cx="30963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4842124"/>
            <a:ext cx="8568952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신규 또는 휴면 고객이라면 국내선물옵션 수수료 최대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90%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할인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KOSPI200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선물 수수료 기준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(0.003% -&gt; 0.00025104%)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2022.09.05 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 2022.12.02 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5742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6015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3.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해외 주식 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313" y="668531"/>
            <a:ext cx="8568952" cy="694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**22.07.01 ~ 22.09.30</a:t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40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달러 지급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미국주식이 처음이라면 누구나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($40 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즉시지급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이벤트 기간 전 미국주식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무거래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고객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이벤트 신청 필수</a:t>
            </a:r>
            <a:endParaRPr lang="en-US" altLang="ko-KR" sz="11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**22.01.01 ~ 22.12.31</a:t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누구나 해외주식 거래수수료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0.07%</a:t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해외주식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비대면계좌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보유 고객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계좌별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신청 필수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**22.01.01 ~ 22.12.31</a:t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최대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95% 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환전우대 혜택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해외주식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비대면계좌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보유 고객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계좌별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신청 필수</a:t>
            </a:r>
            <a:endParaRPr lang="en-US" altLang="ko-KR" sz="11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**22.07.01 ~ 22.09.30</a:t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키움으로 옮기면 최대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30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만원 현금 혜택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이벤트 기간 내 해외주식 타사대체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순입고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고객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이벤트 신청 필수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**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나스닥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토탈뷰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20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호가 무료실시간 미국시세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미국 상장주식 전체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뉴욕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나스닥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아멕스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등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ETF 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포함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)</a:t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키움증권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전 고객 자동 적용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**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업계최초 모닝스타 국문번역 리서치 무료제공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미국 시카고 본사 리서치 전문회사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퀀트리포트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만개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+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애널리포트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300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개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*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서비스 신청 고객 대상</a:t>
            </a:r>
            <a:endParaRPr lang="en-US" altLang="ko-KR" sz="11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100" dirty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  </a:t>
            </a:r>
            <a:endParaRPr lang="ko-KR" altLang="en-US" sz="11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915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7536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476455"/>
            <a:ext cx="8928992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개인 투자자들이 많이 사용하는 증권사라서 그런지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HTS,MTS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활용 방법에 대한 글이나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유투브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등 영상도 많이 나와 있어 처음 투자하는 분들이 배우면서 활용하기 좋은 증권사입니다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매매일지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개인투자를 하면서 본인만의 매매일지를 작성하며 단타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스윙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중장기 투자에 대한 자신의 매매를 분석하는 것은 매우 중요합니다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키움증권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자체에 자동일지 기능이 있어 자신의 매매일지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매수 매도 가격과 매매이유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수익률 등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>
                <a:latin typeface="MD개성체" pitchFamily="18" charset="-127"/>
                <a:ea typeface="MD개성체" pitchFamily="18" charset="-127"/>
              </a:rPr>
              <a:t>를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형식없이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기록할 수 있어 이 부분이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키움증권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에 큰 장점이라고 생각합니다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2.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자동매매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직장인에게 추천하는 기능 중 하나 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키움증권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는 자동매매 기능이 있어 일정한 가격에 도달하면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익절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손절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등 도와주게 하는 기능이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다른 증권사도 자동매매 기능을 지원하지만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키움증권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기능이 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좋은편입니다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키움증권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와 연동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다른 증권사도 당연히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HTS, 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연동은 가능하지만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키움증권은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개인 점유율이 매우 높기 때문에 키움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를 사용하신다면 굳이 다른 증권사의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를 이용할 필요가 없습니다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4.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기능이 많음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여러 기능 중 특히 차트 기능이 가장 많습니다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신호검색과 차트 저장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불러오기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종목별 돌려보기 기능을 지원하고 있으며 메뉴를 편집하는 기능과 보안 기능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모의 투자 서비스 등 다양한 기능을 갖췄고 스마트 알림 서비스도 지원해 개인 투자자가 활용하기 편리한 대표적인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로 꼽힙니다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1720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67104"/>
            <a:ext cx="732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단</a:t>
            </a:r>
            <a:r>
              <a:rPr lang="ko-KR" altLang="en-US" sz="1500" dirty="0">
                <a:latin typeface="MD개성체" pitchFamily="18" charset="-127"/>
                <a:ea typeface="MD개성체" pitchFamily="18" charset="-127"/>
              </a:rPr>
              <a:t>점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]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917733"/>
            <a:ext cx="892899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계좌개설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별도 설치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다른 증권사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앱들은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대부분 비대면 계좌개설을 겸용하지만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키움증권은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따로 해야 하는 번거로움이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또한 로딩속도가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오래걸린다는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단점이 있습니다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종종 발생하는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트래픽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과열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이용자가 워낙 많다 보니 가끔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트래픽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과열로 인한 시스템 문제가 발생할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물론 평상시에는 사용하는데 전혀 문제는 없으나 어느 이슈로 갑자기 주식 열풍이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한순간에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발생할 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특정 종목이 많은 투자자들에게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한순간에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주목을 받을 때 문제가 발생하기 때문에 이는 당장 매매해야 하는 투자자들에게 큰 문제를 야기할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해외주식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어플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별도 설치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 주식 거래를 위해서는 별도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영웅문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글로벌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이라는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어플을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설치해야 한다는 점이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4185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161079"/>
            <a:ext cx="88569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처음 증권사를 선택할 때 중요하게 봐야 하는 이벤트 중심으로 소개를 해보았는데 한국투자증권을 봤을 땐 수수료는 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0.0036%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로 비교적 저렴한 편에 속하며 신규 개설 이벤트 쪽에 힘을 많이 실은 듯한 느낌을 받았습니다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개설만 해도 </a:t>
            </a:r>
            <a:r>
              <a:rPr lang="ko-KR" altLang="en-US" sz="1500" dirty="0" err="1" smtClean="0">
                <a:latin typeface="MD개성체" pitchFamily="18" charset="-127"/>
                <a:ea typeface="MD개성체" pitchFamily="18" charset="-127"/>
              </a:rPr>
              <a:t>코스피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 종목 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주 지급뿐만 아니라 현금 혜택까지 적지 않은 혜택을 주고 있는 것을 볼 수 있으며 이벤트 유의사항을 살펴보면 마케팅 동의가 필수이고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타 플랫폼을 통한 제휴 이벤트와는 중복이 </a:t>
            </a:r>
            <a:r>
              <a:rPr lang="ko-KR" altLang="en-US" sz="1500" dirty="0" err="1" smtClean="0">
                <a:latin typeface="MD개성체" pitchFamily="18" charset="-127"/>
                <a:ea typeface="MD개성체" pitchFamily="18" charset="-127"/>
              </a:rPr>
              <a:t>안된다고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 합니다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 유의사항 잘 살펴보시고 참고하시면 좋을 거 같습니다</a:t>
            </a: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3123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66015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3.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해외 주식 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1068154"/>
            <a:ext cx="5040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해외주식 거래 수수료는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0.1%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에 환전 수수료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80%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로 조금 아쉬운 수준 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하지만 해외 주식 기본 수수료 자체는 가장 저렴한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0.20%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혜택이 끝나고 나면 가장 저렴한 수수료입니다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6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600399" cy="172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7060" y="708905"/>
            <a:ext cx="50405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한눈에 들어오는 홈 화면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최근 한국투자증권은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리뉴얼된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새로운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나오면서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앱에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들어가자마자 한눈에 들어오는 세계증시들이 흥미롭습니다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몇 년 전만 해도 전문적인 투자자에게만 필요했던 기능이었지만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요즘은 매크로 환경을 공부하는 분들이 많아져 아주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트랜디한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개편이라고 생각됩니다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5" y="2420889"/>
            <a:ext cx="161977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48" y="2420889"/>
            <a:ext cx="19321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2780928"/>
            <a:ext cx="5040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홈 화면을 조금 내려보면 종목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BEST,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관심종목 등이 나옵니다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조회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상승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하락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외국인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기관 등의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BEST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종목을 보여주는 기능입니다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트레이딩을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하시거나 종목 발굴을 할 때 유용한 기능들입니다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5" y="4883132"/>
            <a:ext cx="3635996" cy="192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1960" y="5301207"/>
            <a:ext cx="4932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또 홈 화면에서 투자 현황을 확인할 수 있는 점도 새롭습니다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앱에서는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메뉴를 타고 또 인증을 하고 그랬어야 했는데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그런 번거로운 과정 없이 홈 화면에서 현재 계좌를 바로 보여줍니다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80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7060" y="566958"/>
            <a:ext cx="50405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 분석하기 좋은 환경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만큼은 아니더라도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에서도 간단한 종목분석이 가능하다는 것은 굉장히 중요한 포인트라고 생각됩니다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종목 요약도 이용자가 주로 관심 있어 하는 포인트 위주로 잘 구현해줬으며 조금 더 자세한 정보를 확인하고 싶을 때는 재무정보를 확인하시면 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7060" y="2780928"/>
            <a:ext cx="504056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포트폴리오로 표현되는 자산 현황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총 자산현황 화면에서 보유잔고를 원하는 대로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세팅할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수 있다는 점도 인상 깊었습니다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수익률순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매매유형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현재가 기준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비용 포함 유무 등 다양한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세팅을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통해 나에게 가장 잘 맞는 형태로 잔고를 확인할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7" y="563651"/>
            <a:ext cx="1822355" cy="207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23" y="530913"/>
            <a:ext cx="1800199" cy="204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0" y="2636912"/>
            <a:ext cx="3624636" cy="228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2420" y="5080783"/>
            <a:ext cx="882519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한국투자증권은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뱅키스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이외에도 </a:t>
            </a:r>
            <a:r>
              <a:rPr lang="ko-KR" altLang="en-US" sz="1100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미니스탁</a:t>
            </a:r>
            <a:r>
              <a:rPr lang="ko-KR" altLang="en-US" sz="11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이라는 </a:t>
            </a:r>
            <a:r>
              <a:rPr lang="en-US" altLang="ko-KR" sz="11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1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를 운영하고 있습니다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미니스탁은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소수점주식투자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어플로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천원단위로도 투자가 가능한 것이 큰 장점입니다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예를 들면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구글의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주식 알파벳은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2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천 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6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백불 정도로 비싸지만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미나스탁을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이용하면 천원으로 소수점 단위의 주식을 구매 가능한 것입니다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.</a:t>
            </a:r>
            <a:b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소수점으로 적게 매매하더라도 당연히 배당 또한 지급됩니다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적은 금액으로 비싸고 안전한 우량주를 매수 하고 배당금까지 받을 수 있다는 점이 큰 장점 입니다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아쉬운 점은 </a:t>
            </a:r>
            <a:r>
              <a:rPr lang="ko-KR" altLang="en-US" sz="1100" dirty="0" err="1" smtClean="0">
                <a:latin typeface="MD개성체" pitchFamily="18" charset="-127"/>
                <a:ea typeface="MD개성체" pitchFamily="18" charset="-127"/>
              </a:rPr>
              <a:t>바로바로</a:t>
            </a:r>
            <a:r>
              <a:rPr lang="ko-KR" altLang="en-US" sz="1100" dirty="0" smtClean="0">
                <a:latin typeface="MD개성체" pitchFamily="18" charset="-127"/>
                <a:ea typeface="MD개성체" pitchFamily="18" charset="-127"/>
              </a:rPr>
              <a:t> 거래가 이루어지지 않고 정확히 얼마에 거래 될 건지에 대한 부분이 나오지 않는다는 점 입니다</a:t>
            </a:r>
            <a:r>
              <a:rPr lang="en-US" altLang="ko-KR" sz="11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1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88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316807" y="188640"/>
            <a:ext cx="8575673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966762" y="325542"/>
            <a:ext cx="285437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300" b="1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TOP 5. NH</a:t>
            </a:r>
            <a:r>
              <a:rPr lang="ko-KR" altLang="en-US" sz="2300" b="1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나무증권</a:t>
            </a:r>
            <a:endParaRPr lang="ko-KR" altLang="en-US" sz="2300" b="1" dirty="0">
              <a:solidFill>
                <a:srgbClr val="00B05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16807" y="1053568"/>
            <a:ext cx="2466000" cy="147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1132" y="1147037"/>
            <a:ext cx="22573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HTS, 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수수료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 수수료 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환전 수수료 ★★★★★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이벤트혜택 ★★★★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거래가능 시장 ★★★★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807" y="2691152"/>
            <a:ext cx="396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이벤</a:t>
            </a:r>
            <a:r>
              <a:rPr lang="ko-KR" altLang="en-US" dirty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트</a:t>
            </a:r>
            <a:r>
              <a:rPr lang="ko-KR" altLang="en-US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 알아보기</a:t>
            </a:r>
            <a:r>
              <a:rPr lang="en-US" altLang="ko-KR" dirty="0" smtClean="0">
                <a:solidFill>
                  <a:srgbClr val="00B05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ko-KR" altLang="en-US" dirty="0">
              <a:solidFill>
                <a:srgbClr val="00B050"/>
              </a:solidFill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9" y="3645024"/>
            <a:ext cx="324708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모서리가 둥근 직사각형 9"/>
          <p:cNvSpPr/>
          <p:nvPr/>
        </p:nvSpPr>
        <p:spPr>
          <a:xfrm>
            <a:off x="3779911" y="3701232"/>
            <a:ext cx="3765577" cy="5760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885513" y="3770708"/>
            <a:ext cx="36599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~12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개설 고객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779912" y="4467309"/>
            <a:ext cx="3871179" cy="7343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05428" y="4509120"/>
            <a:ext cx="375936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주식 매매수수료 평생우대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주식 </a:t>
            </a:r>
            <a: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: 0.0043319%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펀드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0.0049010%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2316" y="5445224"/>
            <a:ext cx="8593294" cy="64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별도 이벤트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신청없이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개설 시 자동 적용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서민형 비과세 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400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만원 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일반형 비과세 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200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만원 </a:t>
            </a:r>
            <a:endParaRPr lang="ko-KR" altLang="en-US" sz="1300" b="1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21" y="1053568"/>
            <a:ext cx="5953460" cy="14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4238" y="3140968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중개형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ISA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50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78363"/>
            <a:ext cx="3823144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266015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2</a:t>
            </a:r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신규개설 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283969" y="548680"/>
            <a:ext cx="4805240" cy="20162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383221" y="625834"/>
            <a:ext cx="462017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~ 2023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화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내 나무 비대면 계좌개설을 완료한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당사 최초 신규 고객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적용매체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나무 온라인 매체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HTS,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홈페이지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적용상품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거래소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코스닥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코넥스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시장에 상장된 국내주식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(ETF, ELW, ETN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포함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9" y="2852936"/>
            <a:ext cx="7340471" cy="2793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평생우대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수수료율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: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국내주식 </a:t>
            </a:r>
            <a:r>
              <a:rPr lang="en-US" altLang="ko-KR" sz="1300" b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0.0043319% , ETF/ETN/ELW - 0.004901%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                              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우대 전 </a:t>
            </a:r>
            <a:r>
              <a:rPr lang="ko-KR" altLang="en-US" sz="1300" b="1" dirty="0" err="1" smtClean="0">
                <a:latin typeface="MD개성체" pitchFamily="18" charset="-127"/>
                <a:ea typeface="MD개성체" pitchFamily="18" charset="-127"/>
              </a:rPr>
              <a:t>수수료율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: 0.01%(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국내주식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b="1" dirty="0" err="1" smtClean="0">
                <a:latin typeface="MD개성체" pitchFamily="18" charset="-127"/>
                <a:ea typeface="MD개성체" pitchFamily="18" charset="-127"/>
              </a:rPr>
              <a:t>모바일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 비대면 계좌 기준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)</a:t>
            </a:r>
            <a:b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</a:br>
            <a:endParaRPr lang="en-US" altLang="ko-KR" sz="1300" b="1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혜택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2. 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국내주식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해외주식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펀드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체크카드 계좌 하나로 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OK</a:t>
            </a:r>
            <a:b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</a:br>
            <a:endParaRPr lang="en-US" altLang="ko-KR" sz="1300" b="1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혜택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3. 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하루만 보관해도 매일 수익을 주는 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CMA </a:t>
            </a:r>
            <a:r>
              <a:rPr lang="ko-KR" altLang="en-US" sz="1300" b="1" dirty="0" err="1" smtClean="0">
                <a:latin typeface="MD개성체" pitchFamily="18" charset="-127"/>
                <a:ea typeface="MD개성체" pitchFamily="18" charset="-127"/>
              </a:rPr>
              <a:t>발행어음형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b="1" dirty="0" err="1" smtClean="0">
                <a:latin typeface="MD개성체" pitchFamily="18" charset="-127"/>
                <a:ea typeface="MD개성체" pitchFamily="18" charset="-127"/>
              </a:rPr>
              <a:t>세전</a:t>
            </a: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 연 </a:t>
            </a:r>
            <a: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  <a:t>1.25%</a:t>
            </a:r>
            <a:br>
              <a:rPr lang="en-US" altLang="ko-KR" sz="1300" b="1" dirty="0" smtClean="0">
                <a:latin typeface="MD개성체" pitchFamily="18" charset="-127"/>
                <a:ea typeface="MD개성체" pitchFamily="18" charset="-127"/>
              </a:rPr>
            </a:br>
            <a:endParaRPr lang="en-US" altLang="ko-KR" sz="1300" b="1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b="1" dirty="0" smtClean="0">
                <a:latin typeface="MD개성체" pitchFamily="18" charset="-127"/>
                <a:ea typeface="MD개성체" pitchFamily="18" charset="-127"/>
              </a:rPr>
              <a:t>누구나 무조건 이체수수료 무료 </a:t>
            </a:r>
            <a: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</a:b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3528" y="5805264"/>
            <a:ext cx="8496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나무 증권은 카카오뱅크에 이미 등록된 개인정보를 활용 하여 주식 계좌개설 신청과정을 축소하여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카</a:t>
            </a:r>
            <a:r>
              <a:rPr lang="ko-KR" altLang="en-US" sz="1300" dirty="0">
                <a:latin typeface="MD개성체" pitchFamily="18" charset="-127"/>
                <a:ea typeface="MD개성체" pitchFamily="18" charset="-127"/>
              </a:rPr>
              <a:t>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오뱅크 계좌가 있는 사람들이 매우 빠르고 쉽게 이용이 가능합니다 </a:t>
            </a: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67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6015"/>
            <a:ext cx="396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3. </a:t>
            </a:r>
            <a:r>
              <a:rPr lang="ko-KR" altLang="en-US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해외 주식 이벤트</a:t>
            </a:r>
            <a:endParaRPr lang="ko-KR" altLang="en-US" dirty="0">
              <a:solidFill>
                <a:srgbClr val="0070C0"/>
              </a:solidFill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9436"/>
            <a:ext cx="36724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602" y="2420888"/>
            <a:ext cx="848087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4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금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~ 2022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12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토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1.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이벤트 기간 중 나무 비대면 계좌를 개설한 당사 최초 신규 고객</a:t>
            </a:r>
            <a:endParaRPr lang="en-US" altLang="ko-KR" sz="1300" dirty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2.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기존 해외주식 시작은 나무로 이벤트 대상 고객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적용 매체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나무 온라인 매체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앱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HTS,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홈페이지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적용 상품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1.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해외주식 온라인 거래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수수료 </a:t>
            </a:r>
            <a:r>
              <a:rPr lang="en-US" altLang="ko-KR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0.09% </a:t>
            </a:r>
            <a:r>
              <a:rPr lang="ko-KR" altLang="en-US" sz="1300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우대 </a:t>
            </a:r>
            <a:endParaRPr lang="en-US" altLang="ko-KR" sz="1300" dirty="0" smtClean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*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우대적용 국가 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최소수수료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미국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중국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홍콩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일본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  -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최소수수료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영국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독일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호주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베트남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인도네시아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국가별 최소수수료는 유의사항 확인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2.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환전 우대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100%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혜택</a:t>
            </a:r>
            <a:endParaRPr lang="en-US" altLang="ko-KR" sz="13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   * USD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환전시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(NH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투자증권 고시 환율 기준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 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외화매수기준환율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+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스프레드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0% /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외화매도기준환율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+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스프레드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0%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    *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대상국가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미국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(USD),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중국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(CNY),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홍콩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(HKD),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(JPY)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              3. 2024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31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일까지 혜택 제공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ko-KR" altLang="en-US" sz="13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14684"/>
            <a:ext cx="372890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해외주식 이벤트는 거래 수수료 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0.09% 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환전 수수료 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100%</a:t>
            </a:r>
            <a:b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우대 혜택을 받을 수 있습니다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환전수수료 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100% 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혜택은 해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외 주식 거래 전부터 수익을 내고 시작하는 것과 같으니 정말 </a:t>
            </a:r>
            <a:r>
              <a:rPr lang="en-US" altLang="ko-KR" sz="1000" dirty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000" dirty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좋은 혜택입니다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거래 시간도 오후 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5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시 </a:t>
            </a:r>
            <a:r>
              <a:rPr lang="ko-KR" altLang="en-US" sz="1000" dirty="0" err="1" smtClean="0">
                <a:latin typeface="MD개성체" pitchFamily="18" charset="-127"/>
                <a:ea typeface="MD개성체" pitchFamily="18" charset="-127"/>
              </a:rPr>
              <a:t>프리마켓을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 시작으로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오전 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7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시 </a:t>
            </a:r>
            <a:r>
              <a:rPr lang="ko-KR" altLang="en-US" sz="1000" dirty="0" err="1" smtClean="0">
                <a:latin typeface="MD개성체" pitchFamily="18" charset="-127"/>
                <a:ea typeface="MD개성체" pitchFamily="18" charset="-127"/>
              </a:rPr>
              <a:t>에프터마켓까지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 거래 가능합니다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.</a:t>
            </a:r>
            <a:b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또한 해외 투자 시 정말 유리한 부분은 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10</a:t>
            </a: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개의 시장에서 거래 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/>
            </a:r>
            <a:b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</a:br>
            <a:r>
              <a:rPr lang="ko-KR" altLang="en-US" sz="1000" dirty="0" smtClean="0">
                <a:latin typeface="MD개성체" pitchFamily="18" charset="-127"/>
                <a:ea typeface="MD개성체" pitchFamily="18" charset="-127"/>
              </a:rPr>
              <a:t>가능하다는 것 입니다</a:t>
            </a:r>
            <a:r>
              <a:rPr lang="en-US" altLang="ko-KR" sz="10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0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644008" y="548680"/>
            <a:ext cx="4176464" cy="17741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2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16632"/>
            <a:ext cx="88569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15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500" dirty="0" smtClean="0">
                <a:latin typeface="MD개성체" pitchFamily="18" charset="-127"/>
                <a:ea typeface="MD개성체" pitchFamily="18" charset="-127"/>
              </a:rPr>
              <a:t>살펴보기</a:t>
            </a:r>
            <a:endParaRPr lang="ko-KR" altLang="en-US" sz="15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645024"/>
            <a:ext cx="892899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이번에 나무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설치하여 들어가보았는데 우선 깔끔한 디자인과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나이 드신 분들도 이용이 어렵지 않게 간편히 할 수 있게 만들어놓은 것이 좋았습니다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홈 화면을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스크롤링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상하 이동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하면 국내지수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국내 종목 실시간 베스트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(Best),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주목받고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있는 토픽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메뉴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바로가기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관심종목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이슈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피드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등이 나오는데 홈 화면은 기본 설정이고 이용자가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원하는대로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설정이 가능합니다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화면 하단의 맨 왼쪽에는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메뉴바가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있고 홈 버튼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관심그룹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주식현재가 등이 차례로 나오는데 눈여겨볼 만한 것은 가장 오른쪽에 있는 초록색 사각모 아이콘이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이 아이콘을 누르면 내가 방금 보았던 화면과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더블어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여러 개 화면을 동시에 볼 수 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여러 개의 화면 가운데 동시에 제공되기 때문에 시각적으로 더 빠르고 이용하게 편리합니다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다른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MTS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에서는 찾기 어려운 기능입니다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또한 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오늘의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투자점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’ 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으로 그날의 나의 주식에 운세나 명언 등등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재미삼아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볼 수 있어 좋다고 생각했으며 궁금한 내용들을 </a:t>
            </a:r>
            <a:r>
              <a:rPr lang="ko-KR" altLang="en-US" sz="1300" dirty="0" err="1" smtClean="0">
                <a:latin typeface="MD개성체" pitchFamily="18" charset="-127"/>
                <a:ea typeface="MD개성체" pitchFamily="18" charset="-127"/>
              </a:rPr>
              <a:t>챗봇으로</a:t>
            </a:r>
            <a:r>
              <a:rPr lang="ko-KR" altLang="en-US" sz="1300" dirty="0" smtClean="0">
                <a:latin typeface="MD개성체" pitchFamily="18" charset="-127"/>
                <a:ea typeface="MD개성체" pitchFamily="18" charset="-127"/>
              </a:rPr>
              <a:t> 바로 물어볼 수 있어 간편하다고 생각했습니다</a:t>
            </a:r>
            <a:r>
              <a:rPr lang="en-US" altLang="ko-KR" sz="13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798"/>
            <a:ext cx="3171825" cy="303020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05" y="522780"/>
            <a:ext cx="3171825" cy="305621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779912" y="3219305"/>
            <a:ext cx="36351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127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8205</TotalTime>
  <Words>2307</Words>
  <Application>Microsoft Office PowerPoint</Application>
  <PresentationFormat>화면 슬라이드 쇼(4:3)</PresentationFormat>
  <Paragraphs>269</Paragraphs>
  <Slides>29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216</cp:revision>
  <dcterms:created xsi:type="dcterms:W3CDTF">2022-07-12T04:21:34Z</dcterms:created>
  <dcterms:modified xsi:type="dcterms:W3CDTF">2022-11-04T07:29:27Z</dcterms:modified>
</cp:coreProperties>
</file>